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351" r:id="rId3"/>
    <p:sldId id="256" r:id="rId4"/>
    <p:sldId id="327" r:id="rId5"/>
    <p:sldId id="265" r:id="rId6"/>
    <p:sldId id="266" r:id="rId7"/>
    <p:sldId id="269" r:id="rId8"/>
    <p:sldId id="259" r:id="rId9"/>
    <p:sldId id="261" r:id="rId10"/>
    <p:sldId id="318" r:id="rId11"/>
    <p:sldId id="339" r:id="rId12"/>
    <p:sldId id="340" r:id="rId13"/>
    <p:sldId id="349" r:id="rId14"/>
    <p:sldId id="350" r:id="rId15"/>
    <p:sldId id="331" r:id="rId1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51" autoAdjust="0"/>
    <p:restoredTop sz="81705" autoAdjust="0"/>
  </p:normalViewPr>
  <p:slideViewPr>
    <p:cSldViewPr snapToGrid="0">
      <p:cViewPr varScale="1">
        <p:scale>
          <a:sx n="90" d="100"/>
          <a:sy n="90" d="100"/>
        </p:scale>
        <p:origin x="936" y="184"/>
      </p:cViewPr>
      <p:guideLst>
        <p:guide orient="horz" pos="2160"/>
        <p:guide pos="3840"/>
      </p:guideLst>
    </p:cSldViewPr>
  </p:slideViewPr>
  <p:notesTextViewPr>
    <p:cViewPr>
      <p:scale>
        <a:sx n="110" d="100"/>
        <a:sy n="110" d="100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928" y="2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iagarciap/Desktop/CUADRO%20CENTROS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iagarciap/Desktop/CUADRO%20CENTROS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iagarciap/Documents/FEDECENTROS%20MASC/RESPUESTAS%20Y%20GRAFICOS%20ENCUES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1A-E043-A6ED-140EDD97EB5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1A-E043-A6ED-140EDD97EB5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E1A-E043-A6ED-140EDD97EB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Hoja1!$C$12:$C$14</c:f>
              <c:strCache>
                <c:ptCount val="3"/>
                <c:pt idx="0">
                  <c:v>CONSULTORIOS JURÍDICOS DE FACULTADES DE DERECHO</c:v>
                </c:pt>
                <c:pt idx="1">
                  <c:v>ENTIDADES PUBLICAS </c:v>
                </c:pt>
                <c:pt idx="2">
                  <c:v>PERSONA JURÍDICA SIN ÁNIMO LUCRO</c:v>
                </c:pt>
              </c:strCache>
            </c:strRef>
          </c:cat>
          <c:val>
            <c:numRef>
              <c:f>Hoja1!$D$12:$D$14</c:f>
              <c:numCache>
                <c:formatCode>General</c:formatCode>
                <c:ptCount val="3"/>
                <c:pt idx="0">
                  <c:v>127</c:v>
                </c:pt>
                <c:pt idx="1">
                  <c:v>47</c:v>
                </c:pt>
                <c:pt idx="2">
                  <c:v>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1A-E043-A6ED-140EDD97EB5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510451784116164E-2"/>
          <c:y val="0.76067349517502181"/>
          <c:w val="0.87038093624694046"/>
          <c:h val="0.221486131216650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77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FC-124F-AA2E-DED4F883D70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0FC-124F-AA2E-DED4F883D70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0FC-124F-AA2E-DED4F883D70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FC-124F-AA2E-DED4F883D7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Hoja1!$C$19:$C$22</c:f>
              <c:strCache>
                <c:ptCount val="4"/>
                <c:pt idx="0">
                  <c:v>ESAL DIFERENTE A CAMARA DE COMERCIO </c:v>
                </c:pt>
                <c:pt idx="1">
                  <c:v>CAMARAS DE COMERCIO </c:v>
                </c:pt>
                <c:pt idx="2">
                  <c:v>CONSULTORIOS JURÍDICOS DE FACULTADES DE DERECHO</c:v>
                </c:pt>
                <c:pt idx="3">
                  <c:v>ENTIDADES PUBLICAS </c:v>
                </c:pt>
              </c:strCache>
            </c:strRef>
          </c:cat>
          <c:val>
            <c:numRef>
              <c:f>Hoja1!$D$19:$D$22</c:f>
              <c:numCache>
                <c:formatCode>General</c:formatCode>
                <c:ptCount val="4"/>
                <c:pt idx="0">
                  <c:v>153</c:v>
                </c:pt>
                <c:pt idx="1">
                  <c:v>57</c:v>
                </c:pt>
                <c:pt idx="2">
                  <c:v>127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FC-124F-AA2E-DED4F883D70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162049822802589"/>
          <c:y val="0.16432607688744788"/>
          <c:w val="0.37444116966252677"/>
          <c:h val="0.785282091217887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PT Sans" panose="020B0503020203020204" pitchFamily="34" charset="77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  <a:ea typeface="+mn-ea"/>
                <a:cs typeface="+mn-cs"/>
              </a:defRPr>
            </a:pPr>
            <a:r>
              <a:rPr lang="es-ES_tradnl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¿Cuántas solicitudes de conciliación recibe en promedio al mes?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accent4">
                  <a:lumMod val="75000"/>
                </a:schemeClr>
              </a:solidFill>
              <a:latin typeface="PT Sans" panose="020B0503020203020204" pitchFamily="34" charset="77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9B0-9B44-8722-EA660C27ADC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9B0-9B44-8722-EA660C27ADC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9B0-9B44-8722-EA660C27ADC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9B0-9B44-8722-EA660C27ADC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49B0-9B44-8722-EA660C27AD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Hoja1!$A$44:$A$48</c:f>
              <c:strCache>
                <c:ptCount val="5"/>
                <c:pt idx="0">
                  <c:v>Menos de 5</c:v>
                </c:pt>
                <c:pt idx="1">
                  <c:v>Entre 5 y 10</c:v>
                </c:pt>
                <c:pt idx="2">
                  <c:v>Entre 11 y 20</c:v>
                </c:pt>
                <c:pt idx="3">
                  <c:v>Entre 21 y 30</c:v>
                </c:pt>
                <c:pt idx="4">
                  <c:v>Más de 30</c:v>
                </c:pt>
              </c:strCache>
            </c:strRef>
          </c:cat>
          <c:val>
            <c:numRef>
              <c:f>Hoja1!$B$44:$B$48</c:f>
              <c:numCache>
                <c:formatCode>General</c:formatCode>
                <c:ptCount val="5"/>
                <c:pt idx="0">
                  <c:v>8</c:v>
                </c:pt>
                <c:pt idx="1">
                  <c:v>12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0-9B44-8722-EA660C27ADC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822071795591274"/>
          <c:y val="0.2476478810221974"/>
          <c:w val="0.22509776756747277"/>
          <c:h val="0.69919334262693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kern="1200" spc="0" baseline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  <a:ea typeface="+mn-ea"/>
                <a:cs typeface="+mn-cs"/>
              </a:defRPr>
            </a:pPr>
            <a:r>
              <a:rPr lang="es-ES_tradnl" sz="2400" b="1" i="0" spc="300" baseline="0" dirty="0">
                <a:solidFill>
                  <a:schemeClr val="accent4">
                    <a:lumMod val="75000"/>
                  </a:schemeClr>
                </a:solidFill>
                <a:effectLst/>
                <a:latin typeface="PT Sans" panose="020B0503020203020204" pitchFamily="34" charset="77"/>
              </a:rPr>
              <a:t>¿Su centro de conciliación es sostenible con los ingresos de la conciliación?</a:t>
            </a:r>
            <a:endParaRPr lang="es-CO" sz="2400" spc="300" dirty="0">
              <a:solidFill>
                <a:schemeClr val="accent4">
                  <a:lumMod val="75000"/>
                </a:schemeClr>
              </a:solidFill>
              <a:effectLst/>
              <a:latin typeface="PT Sans" panose="020B0503020203020204" pitchFamily="34" charset="77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defRPr>
            </a:pPr>
            <a:endParaRPr lang="es-CO" sz="2400" dirty="0">
              <a:solidFill>
                <a:schemeClr val="accent4">
                  <a:lumMod val="75000"/>
                </a:schemeClr>
              </a:solidFill>
              <a:latin typeface="PT Sans" panose="020B0503020203020204" pitchFamily="34" charset="77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0" i="0" u="none" strike="noStrike" kern="1200" spc="0" baseline="0">
              <a:solidFill>
                <a:schemeClr val="accent4">
                  <a:lumMod val="75000"/>
                </a:schemeClr>
              </a:solidFill>
              <a:latin typeface="PT Sans" panose="020B0503020203020204" pitchFamily="34" charset="77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9-EB41-BDD5-2C9C223D7A33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C9-EB41-BDD5-2C9C223D7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" panose="020B0503020203020204" pitchFamily="34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6'!$A$4:$A$5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'Question 6'!$B$4:$B$5</c:f>
              <c:numCache>
                <c:formatCode>0.00%</c:formatCode>
                <c:ptCount val="2"/>
                <c:pt idx="0">
                  <c:v>0.1905</c:v>
                </c:pt>
                <c:pt idx="1">
                  <c:v>0.8095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C9-EB41-BDD5-2C9C223D7A3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CO" sz="1400" dirty="0"/>
              <a:t>Sostenibilidad del servicio de Conciliación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8.0238407699037617E-2"/>
          <c:y val="0.2227390720922556"/>
          <c:w val="0.84488670166229218"/>
          <c:h val="0.64950075102203453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6350" cap="flat" cmpd="sng" algn="ctr">
              <a:solidFill>
                <a:schemeClr val="accent6"/>
              </a:solidFill>
              <a:prstDash val="solid"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'[Impacto y Sostenibilidad de los centros de conciliación en Colombia 4.xlsx]RESUMEN'!$E$397:$E$398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'[Impacto y Sostenibilidad de los centros de conciliación en Colombia 4.xlsx]RESUMEN'!$F$397:$F$398</c:f>
              <c:numCache>
                <c:formatCode>0%</c:formatCode>
                <c:ptCount val="2"/>
                <c:pt idx="0">
                  <c:v>0.43939393939393939</c:v>
                </c:pt>
                <c:pt idx="1">
                  <c:v>0.56060606060606055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B6-4B43-B2BC-8B5628F90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7738440"/>
        <c:axId val="517743952"/>
      </c:barChart>
      <c:catAx>
        <c:axId val="5177384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17743952"/>
        <c:crosses val="autoZero"/>
        <c:auto val="1"/>
        <c:lblAlgn val="ctr"/>
        <c:lblOffset val="100"/>
        <c:noMultiLvlLbl val="0"/>
      </c:catAx>
      <c:valAx>
        <c:axId val="51774395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517738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5E876-DA3A-4C35-BC75-B7945EAC8FD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00E8A-A760-4E02-9A65-C0FE55428684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17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340E1-DBF9-4FD0-B001-98E28FFCBD83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A063B-E77F-402A-895C-825F11F2107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5593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Representar a los centros de conciliación en diferentes instancias.</a:t>
            </a:r>
            <a:r>
              <a:rPr lang="es-CO" dirty="0"/>
              <a:t> </a:t>
            </a:r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Articular iniciativas con el Gobierno Nacional y la Cooperación Internacional</a:t>
            </a:r>
            <a:r>
              <a:rPr lang="es-CO" dirty="0"/>
              <a:t> </a:t>
            </a:r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Tener incidencia política</a:t>
            </a:r>
            <a:r>
              <a:rPr lang="es-CO" dirty="0"/>
              <a:t> </a:t>
            </a:r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Direccionar los intereses, necesidades, debilidades y falencias de los centros de conciliación</a:t>
            </a:r>
            <a:r>
              <a:rPr lang="es-CO" dirty="0"/>
              <a:t> </a:t>
            </a:r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Obtener el reconocimiento de la sociedad y del Gobierno de la labor que hacemos como centros</a:t>
            </a:r>
            <a:r>
              <a:rPr lang="es-CO" dirty="0"/>
              <a:t>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B59A9-B7C4-6E4B-882F-085F61346F27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869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CLASIFICACIÓN CENTROS DE CONCILIACIÓN EN COLOMBIA</a:t>
            </a:r>
          </a:p>
          <a:p>
            <a:pPr rtl="0" eaLnBrk="1" fontAlgn="t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CONSULTORIOS JURÍDICOS DE FACULTADES DE DERECHO</a:t>
            </a:r>
          </a:p>
          <a:p>
            <a:pPr rtl="0" eaLnBrk="1" fontAlgn="t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127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ENTIDADES PUBLICAS 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47</a:t>
            </a:r>
          </a:p>
          <a:p>
            <a:pPr rtl="0" eaLnBrk="1" fontAlgn="t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 JURÍDICA SIN ÁNIMO LUCRO</a:t>
            </a:r>
          </a:p>
          <a:p>
            <a:pPr rtl="0" eaLnBrk="1" fontAlgn="t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210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384</a:t>
            </a:r>
          </a:p>
          <a:p>
            <a:pPr rtl="0" eaLnBrk="1" fontAlgn="b" latinLnBrk="0" hangingPunct="1"/>
            <a:endParaRPr lang="es-CO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70% SON PRIVADOS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B59A9-B7C4-6E4B-882F-085F61346F27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266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CLASIFICACIÓN CENTROS DE CONCILIACIÓN EN COLOMBIA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ESAL DIFERENTE A CAMARA DE COMERCIO 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153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CAMARAS DE COMERCIO 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57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CONSULTORIOS JURÍDICOS DE FACULTADES DE DERECHO</a:t>
            </a:r>
          </a:p>
          <a:p>
            <a:pPr rtl="0" eaLnBrk="1" fontAlgn="t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127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ENTIDADES PUBLICAS 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47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</a:t>
            </a:r>
          </a:p>
          <a:p>
            <a:pPr rtl="0" eaLnBrk="1" fontAlgn="b" latinLnBrk="0" hangingPunct="1"/>
            <a:r>
              <a:rPr lang="es-C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384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B59A9-B7C4-6E4B-882F-085F61346F27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3631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B59A9-B7C4-6E4B-882F-085F61346F27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1194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47 encuestas: 30% del universo </a:t>
            </a:r>
          </a:p>
          <a:p>
            <a:r>
              <a:rPr lang="es-CO" dirty="0"/>
              <a:t>153 centros de conciliación </a:t>
            </a:r>
          </a:p>
          <a:p>
            <a:endParaRPr lang="es-CO" dirty="0"/>
          </a:p>
          <a:p>
            <a:r>
              <a:rPr lang="es-CO" dirty="0"/>
              <a:t>77% reciben 10 o menos de 10 solicitudes de conciliación al mes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B59A9-B7C4-6E4B-882F-085F61346F27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6367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EA063B-E77F-402A-895C-825F11F21072}" type="slidenum">
              <a:rPr lang="es-CO" smtClean="0"/>
              <a:t>10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27404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>
                <a:latin typeface="Papyrus" panose="020B0602040200020303" pitchFamily="34" charset="77"/>
              </a:rPr>
              <a:t>El Art 454 CGP los centros de conciliación y notarías están autorizados para llevar a cabo diligencias de remate ordenadas por los diferentes jueces civiles del circuito y municipales. El Gobierno nacional debe fijar las tarifas. La Superintendencia hizo lo propio para las notarías. </a:t>
            </a:r>
          </a:p>
          <a:p>
            <a:r>
              <a:rPr lang="es-CO" sz="1200" dirty="0">
                <a:latin typeface="Papyrus" panose="020B0602040200020303" pitchFamily="34" charset="77"/>
              </a:rPr>
              <a:t>Que los centros de conciliación y arbitraje puedan resolver controversias derivadas de obligaciones que presten mérito ejecutivo y pequeñas causas. </a:t>
            </a:r>
            <a:br>
              <a:rPr lang="es-CO" sz="1200" dirty="0">
                <a:latin typeface="Papyrus" panose="020B0602040200020303" pitchFamily="34" charset="77"/>
              </a:rPr>
            </a:b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B59A9-B7C4-6E4B-882F-085F61346F27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199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Buscamos ser verdaderos aliados de Minjusticia con politicas que favorezcan nuestra incidencia e impacto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AB59A9-B7C4-6E4B-882F-085F61346F27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5072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EA063B-E77F-402A-895C-825F11F21072}" type="slidenum">
              <a:rPr lang="es-CO" smtClean="0"/>
              <a:t>15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863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0516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507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127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385649" y="5946775"/>
            <a:ext cx="2743200" cy="365125"/>
          </a:xfrm>
        </p:spPr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D47C75C-EFE1-1B40-B1D1-C622220A4A4B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0" y="0"/>
          <a:ext cx="825500" cy="20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94823568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8155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78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6135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9169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778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196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0128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8467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353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50AB-6EFC-4D0A-992D-425DD2B9CB1F}" type="datetimeFigureOut">
              <a:rPr lang="es-CO" smtClean="0"/>
              <a:t>7/10/21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67FE-2005-4D82-B544-C3D56352AB41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D50CB74-7FCC-524E-BD4D-9CB289B95C04}"/>
              </a:ext>
            </a:extLst>
          </p:cNvPr>
          <p:cNvSpPr/>
          <p:nvPr userDrawn="1"/>
        </p:nvSpPr>
        <p:spPr>
          <a:xfrm>
            <a:off x="0" y="80010"/>
            <a:ext cx="12192000" cy="122413"/>
          </a:xfrm>
          <a:prstGeom prst="rect">
            <a:avLst/>
          </a:prstGeom>
          <a:solidFill>
            <a:srgbClr val="0030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BE98125-0D1D-9C46-8BC6-8BFE9107F9C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710" y="5730939"/>
            <a:ext cx="1917450" cy="120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edecentros.masc.colombia@gmail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E895F1-7958-5646-8120-D5FC7C6FF18B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825500" cy="20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145726679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6088604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93955A75-9E90-EE48-9D11-A09901AE0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968" y="967764"/>
            <a:ext cx="5004832" cy="3133233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720FBC93-7287-6848-8052-7042EF809162}"/>
              </a:ext>
            </a:extLst>
          </p:cNvPr>
          <p:cNvSpPr/>
          <p:nvPr/>
        </p:nvSpPr>
        <p:spPr>
          <a:xfrm>
            <a:off x="2114550" y="4100997"/>
            <a:ext cx="78295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2400" dirty="0"/>
              <a:t>Fundada en diciembre de 2018, con certificado de existencia y representación legal de 8 de marzo de 2019</a:t>
            </a:r>
            <a:r>
              <a:rPr lang="es-CO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5313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987691"/>
              </p:ext>
            </p:extLst>
          </p:nvPr>
        </p:nvGraphicFramePr>
        <p:xfrm>
          <a:off x="177421" y="1129954"/>
          <a:ext cx="4490113" cy="2538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8 Rectángulo"/>
          <p:cNvSpPr/>
          <p:nvPr/>
        </p:nvSpPr>
        <p:spPr>
          <a:xfrm>
            <a:off x="974199" y="3906736"/>
            <a:ext cx="5742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/>
              <a:t>CÓMO FINANCIA LOS SERVICIOS DE LA CONCILIACIÓN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77421" y="352009"/>
            <a:ext cx="11477303" cy="777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/>
            <a:r>
              <a:rPr lang="es-CO" sz="3200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Sostenibilidad</a:t>
            </a:r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7137779" y="774915"/>
            <a:ext cx="4516945" cy="5189619"/>
          </a:xfrm>
        </p:spPr>
        <p:txBody>
          <a:bodyPr>
            <a:normAutofit fontScale="92500" lnSpcReduction="10000"/>
          </a:bodyPr>
          <a:lstStyle/>
          <a:p>
            <a:pPr marL="342900" indent="-342900" algn="just"/>
            <a:r>
              <a:rPr lang="es-ES" sz="2400" b="1" dirty="0">
                <a:solidFill>
                  <a:prstClr val="black"/>
                </a:solidFill>
                <a:latin typeface="PT Sans" panose="020B0503020203020204" pitchFamily="34" charset="77"/>
              </a:rPr>
              <a:t>El 70% de los encuestados están de acuerdo en que se deberían prestar otro tipo de servicios</a:t>
            </a:r>
          </a:p>
          <a:p>
            <a:pPr marL="342900" indent="-342900" algn="just"/>
            <a:r>
              <a:rPr lang="es-ES" sz="2400" dirty="0">
                <a:solidFill>
                  <a:prstClr val="black"/>
                </a:solidFill>
                <a:latin typeface="PT Sans" panose="020B0503020203020204" pitchFamily="34" charset="77"/>
              </a:rPr>
              <a:t>Casos laboral y administrativo.</a:t>
            </a:r>
          </a:p>
          <a:p>
            <a:pPr marL="342900" indent="-342900" algn="just"/>
            <a:r>
              <a:rPr lang="es-ES" sz="2400" dirty="0">
                <a:solidFill>
                  <a:prstClr val="black"/>
                </a:solidFill>
                <a:latin typeface="PT Sans" panose="020B0503020203020204" pitchFamily="34" charset="77"/>
              </a:rPr>
              <a:t>Divorcios,  competencias notariales</a:t>
            </a:r>
          </a:p>
          <a:p>
            <a:pPr marL="342900" indent="-342900" algn="just"/>
            <a:r>
              <a:rPr lang="es-ES" sz="2400" dirty="0">
                <a:solidFill>
                  <a:prstClr val="black"/>
                </a:solidFill>
                <a:latin typeface="PT Sans" panose="020B0503020203020204" pitchFamily="34" charset="77"/>
              </a:rPr>
              <a:t>Asesorías jurídicas.</a:t>
            </a:r>
          </a:p>
          <a:p>
            <a:r>
              <a:rPr lang="es-CO" sz="2400" dirty="0">
                <a:latin typeface="PT Sans" panose="020B0503020203020204" pitchFamily="34" charset="77"/>
              </a:rPr>
              <a:t>Autorizar a los centros para realizar trámites de insolvencia económica de persona natural no comerciante </a:t>
            </a:r>
          </a:p>
          <a:p>
            <a:r>
              <a:rPr lang="es-CO" sz="2400" dirty="0">
                <a:latin typeface="PT Sans" panose="020B0503020203020204" pitchFamily="34" charset="77"/>
              </a:rPr>
              <a:t>Realizar la reglamentación de los remates</a:t>
            </a:r>
          </a:p>
          <a:p>
            <a:r>
              <a:rPr lang="es-CO" sz="2400" dirty="0">
                <a:latin typeface="PT Sans" panose="020B0503020203020204" pitchFamily="34" charset="77"/>
              </a:rPr>
              <a:t>Realizar trámites en pequeñas causas</a:t>
            </a:r>
          </a:p>
          <a:p>
            <a:pPr marL="342900" indent="-342900" algn="just"/>
            <a:endParaRPr lang="es-ES" sz="2400" dirty="0">
              <a:solidFill>
                <a:prstClr val="black"/>
              </a:solidFill>
              <a:latin typeface="PT Sans" panose="020B0503020203020204" pitchFamily="34" charset="77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93" y="4294637"/>
            <a:ext cx="6403205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129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DE5C9-F6BC-6F4C-8F49-EA52CE61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600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Plan de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0D3ED-0CE2-5540-A9A6-0B90F7ED6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91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CO" dirty="0">
                <a:latin typeface="PT Sans" panose="020B0503020203020204" pitchFamily="34" charset="77"/>
              </a:rPr>
              <a:t>LOS CENTROS DE CONCILIACIÓN QUEREMOS SER ENTIDADES JURÍDICAS EFICIENTES. Como centros de conciliación buscamos ser una entidad efectiva, con un alto impacto que contribuya de manera eficiente a la </a:t>
            </a:r>
            <a:r>
              <a:rPr lang="es-CO" u="sng" dirty="0">
                <a:latin typeface="PT Sans" panose="020B0503020203020204" pitchFamily="34" charset="77"/>
              </a:rPr>
              <a:t>descongestión judicial, al acceso a la justicia de los colombianos y a la resolución pacífica de conflictos  </a:t>
            </a:r>
          </a:p>
          <a:p>
            <a:pPr marL="0" indent="0">
              <a:buNone/>
            </a:pPr>
            <a:r>
              <a:rPr lang="es-CO" dirty="0">
                <a:latin typeface="PT Sans" panose="020B0503020203020204" pitchFamily="34" charset="77"/>
              </a:rPr>
              <a:t>Fortalecer a los centros de conciliación en sus capacidades y en su reconocimiento. Promover la conciliación. Hacer campaña de difusión.</a:t>
            </a:r>
          </a:p>
        </p:txBody>
      </p:sp>
    </p:spTree>
    <p:extLst>
      <p:ext uri="{BB962C8B-B14F-4D97-AF65-F5344CB8AC3E}">
        <p14:creationId xmlns:p14="http://schemas.microsoft.com/office/powerpoint/2010/main" val="905731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29FC7FA-927D-0D4F-B4FE-DA4D7823B9E9}"/>
              </a:ext>
            </a:extLst>
          </p:cNvPr>
          <p:cNvSpPr/>
          <p:nvPr/>
        </p:nvSpPr>
        <p:spPr>
          <a:xfrm>
            <a:off x="146304" y="154653"/>
            <a:ext cx="1219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Recomendaciones para el fortalecimiento</a:t>
            </a:r>
          </a:p>
          <a:p>
            <a:pPr algn="ctr"/>
            <a:r>
              <a:rPr lang="es-CO" sz="1200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 </a:t>
            </a:r>
          </a:p>
          <a:p>
            <a:pPr algn="ctr"/>
            <a:r>
              <a:rPr lang="es-CO" sz="2800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Ampliar las funciones de los centros de conciliación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AF3B87C-6339-2441-A8DD-1A1551F61285}"/>
              </a:ext>
            </a:extLst>
          </p:cNvPr>
          <p:cNvSpPr txBox="1"/>
          <p:nvPr/>
        </p:nvSpPr>
        <p:spPr>
          <a:xfrm>
            <a:off x="0" y="270069"/>
            <a:ext cx="1181100" cy="11079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6600" dirty="0">
                <a:solidFill>
                  <a:schemeClr val="bg1"/>
                </a:solidFill>
              </a:rPr>
              <a:t>1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734827E-2854-FD4A-B3AC-F7FAA75FA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9566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AE7984-6F26-0D4A-9337-D7B8663C0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291" y="957418"/>
            <a:ext cx="11234130" cy="4764768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>
                <a:latin typeface="PT Sans" panose="020B0503020203020204" pitchFamily="34" charset="77"/>
              </a:rPr>
              <a:t>Como Federación de Centros de Conciliación, teniendo en cuenta la importancia de la contribución de los particulares en el acceso a la justicia de los colombianos, estamos interesados en fortalecer la eficiencia, efectividad e impacto de nuestras instituciones en la administración de justicia y resolución pacífica de conflictos. </a:t>
            </a:r>
          </a:p>
          <a:p>
            <a:pPr marL="0" indent="0" algn="just">
              <a:buNone/>
            </a:pPr>
            <a:endParaRPr lang="es-CO" dirty="0">
              <a:latin typeface="PT Sans" panose="020B0503020203020204" pitchFamily="34" charset="77"/>
            </a:endParaRPr>
          </a:p>
          <a:p>
            <a:pPr marL="0" indent="0" algn="just">
              <a:buNone/>
            </a:pPr>
            <a:r>
              <a:rPr lang="es-CO" dirty="0">
                <a:latin typeface="PT Sans" panose="020B0503020203020204" pitchFamily="34" charset="77"/>
              </a:rPr>
              <a:t>Estamos conformados según los requisitos de infraestructura y requisitos definidos por la Ley, estamos vigilados por el Ministerio de Justicia y del Derecho, buscamos fortalecer nuestro impacto en el acceso a la justicia y la descongestión judicial en Colombia.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C18FE15-3277-2541-9A2F-490C01E1869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94507" y="4996316"/>
            <a:ext cx="2169763" cy="160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75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278DA-123D-8146-9A54-C5F24ECC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Conclusión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33747F-250C-4449-B2F1-E6135925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1690688"/>
            <a:ext cx="10515600" cy="4351338"/>
          </a:xfrm>
        </p:spPr>
        <p:txBody>
          <a:bodyPr/>
          <a:lstStyle/>
          <a:p>
            <a:r>
              <a:rPr lang="es-CO" dirty="0">
                <a:latin typeface="PT Sans" panose="020B0503020203020204" pitchFamily="34" charset="77"/>
              </a:rPr>
              <a:t>Es preciso promover nuevas reformas que tengan en cuenta la realidad de la justicia y que permitan a los centros de conciliación un mayor impacto y eficiencia. Debemos tomar acciones concretas para el fortalecimiento y la incidencia de la labor de los centros de conciliación en Colombia.</a:t>
            </a:r>
          </a:p>
          <a:p>
            <a:r>
              <a:rPr lang="es-CO" dirty="0">
                <a:latin typeface="PT Sans" panose="020B0503020203020204" pitchFamily="34" charset="77"/>
              </a:rPr>
              <a:t>Reforma de la insolvencia/ estatuto de la conciliación </a:t>
            </a:r>
            <a:endParaRPr lang="es-CO" dirty="0">
              <a:solidFill>
                <a:prstClr val="black"/>
              </a:solidFill>
              <a:latin typeface="PT Sans" panose="020B0503020203020204" pitchFamily="34" charset="77"/>
            </a:endParaRPr>
          </a:p>
          <a:p>
            <a:endParaRPr lang="es-CO" dirty="0"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5040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278DA-123D-8146-9A54-C5F24ECC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ACCIONES FORTALECIMIENTO</a:t>
            </a:r>
            <a:br>
              <a:rPr lang="es-CO" b="1" dirty="0">
                <a:solidFill>
                  <a:schemeClr val="accent5"/>
                </a:solidFill>
                <a:latin typeface="PT Sans" panose="020B0503020203020204" pitchFamily="34" charset="77"/>
              </a:rPr>
            </a:br>
            <a:endParaRPr lang="es-CO" dirty="0">
              <a:latin typeface="PT Sans" panose="020B0503020203020204" pitchFamily="34" charset="77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33747F-250C-4449-B2F1-E6135925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216" y="128136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sz="4000" dirty="0">
                <a:latin typeface="PT Sans" panose="020B0503020203020204" pitchFamily="34" charset="77"/>
              </a:rPr>
              <a:t>Tener participación real en la definición de las propuestas de Ley </a:t>
            </a:r>
          </a:p>
          <a:p>
            <a:pPr algn="just"/>
            <a:r>
              <a:rPr lang="es-CO" sz="4000" dirty="0">
                <a:latin typeface="PT Sans" panose="020B0503020203020204" pitchFamily="34" charset="77"/>
              </a:rPr>
              <a:t>Establecer los mecanismos para fortalecer a los centros de conciliación, la sostenibilidad y regular la oferta y la demanda </a:t>
            </a:r>
          </a:p>
          <a:p>
            <a:pPr algn="just"/>
            <a:r>
              <a:rPr lang="es-CO" sz="4000" dirty="0">
                <a:latin typeface="PT Sans" panose="020B0503020203020204" pitchFamily="34" charset="77"/>
              </a:rPr>
              <a:t>Estandarizar las condiciones de la prestación de los servicios tanto para públicos como privados (incluyendo la conciliación en equidad)</a:t>
            </a:r>
          </a:p>
          <a:p>
            <a:pPr algn="just"/>
            <a:endParaRPr lang="es-CO" sz="4000" dirty="0">
              <a:latin typeface="PT Sans" panose="020B0503020203020204" pitchFamily="34" charset="77"/>
            </a:endParaRPr>
          </a:p>
          <a:p>
            <a:pPr algn="just"/>
            <a:endParaRPr lang="es-CO" sz="4000" dirty="0">
              <a:latin typeface="PT Sans" panose="020B0503020203020204" pitchFamily="34" charset="77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B65697F-1846-2D4E-B329-B334E6B92E59}"/>
              </a:ext>
            </a:extLst>
          </p:cNvPr>
          <p:cNvSpPr txBox="1"/>
          <p:nvPr/>
        </p:nvSpPr>
        <p:spPr>
          <a:xfrm>
            <a:off x="13868400" y="2870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08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E895F1-7958-5646-8120-D5FC7C6FF18B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825500" cy="20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145726679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6088604"/>
                  </a:ext>
                </a:extLst>
              </a:tr>
            </a:tbl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720FBC93-7287-6848-8052-7042EF809162}"/>
              </a:ext>
            </a:extLst>
          </p:cNvPr>
          <p:cNvSpPr/>
          <p:nvPr/>
        </p:nvSpPr>
        <p:spPr>
          <a:xfrm>
            <a:off x="1885158" y="386247"/>
            <a:ext cx="78295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_tradnl" b="1" dirty="0"/>
              <a:t>Audiencia Pública Mixta</a:t>
            </a:r>
            <a:r>
              <a:rPr lang="es-ES_tradnl" dirty="0"/>
              <a:t> sobre </a:t>
            </a:r>
            <a:r>
              <a:rPr lang="es-ES_tradnl" b="1" dirty="0"/>
              <a:t>Proyecto de Acto Legislativo No. 125 de 2021 Cámara “Por el cual se reforma la Constitución Política en materia de Administración de Justicia y se dictan otras disposiciones”</a:t>
            </a:r>
            <a:endParaRPr lang="es-CO" sz="2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8C51CBE-8640-C248-9581-177914410BEA}"/>
              </a:ext>
            </a:extLst>
          </p:cNvPr>
          <p:cNvSpPr txBox="1"/>
          <p:nvPr/>
        </p:nvSpPr>
        <p:spPr>
          <a:xfrm>
            <a:off x="541339" y="1766777"/>
            <a:ext cx="105171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PT Sans" panose="020B0503020203020204" pitchFamily="34" charset="77"/>
              </a:rPr>
              <a:t>Facultades jurisdiccionales a centros de arbitraje y centros de conciliación. </a:t>
            </a:r>
          </a:p>
          <a:p>
            <a:pPr algn="just"/>
            <a:endParaRPr lang="es-ES" sz="2400" dirty="0">
              <a:latin typeface="PT Sans" panose="020B0503020203020204" pitchFamily="34" charset="77"/>
            </a:endParaRPr>
          </a:p>
          <a:p>
            <a:pPr algn="just"/>
            <a:r>
              <a:rPr lang="es-ES" sz="2400" dirty="0">
                <a:latin typeface="PT Sans" panose="020B0503020203020204" pitchFamily="34" charset="77"/>
              </a:rPr>
              <a:t>Agilizar la solución de conflictos, permitiendo que los particulares asistan a la Rama Judicial. </a:t>
            </a:r>
          </a:p>
          <a:p>
            <a:pPr algn="just"/>
            <a:endParaRPr lang="es-ES" sz="2400" dirty="0">
              <a:latin typeface="PT Sans" panose="020B0503020203020204" pitchFamily="34" charset="77"/>
            </a:endParaRPr>
          </a:p>
          <a:p>
            <a:pPr algn="just"/>
            <a:r>
              <a:rPr lang="es-ES" sz="2400" dirty="0">
                <a:latin typeface="PT Sans" panose="020B0503020203020204" pitchFamily="34" charset="77"/>
              </a:rPr>
              <a:t>Las anteriores propuestas pueden contribuir a descongestionar la justicia y a brindar una solución pronta a los miles de ciudadanos que requieren una respuesta a sus problemas jurídicos. </a:t>
            </a:r>
            <a:endParaRPr lang="es-CO" sz="2400" dirty="0">
              <a:latin typeface="PT Sans" panose="020B0503020203020204" pitchFamily="34" charset="77"/>
            </a:endParaRPr>
          </a:p>
          <a:p>
            <a:pPr algn="just"/>
            <a:endParaRPr lang="es-CO" sz="2400" dirty="0"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0042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93EBFE9E-C3EC-324F-A5CE-A30779EB7C5B}"/>
              </a:ext>
            </a:extLst>
          </p:cNvPr>
          <p:cNvSpPr/>
          <p:nvPr/>
        </p:nvSpPr>
        <p:spPr>
          <a:xfrm>
            <a:off x="0" y="0"/>
            <a:ext cx="7215188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BC0B01E-C65D-114D-84A7-A44AAB74A2AD}"/>
              </a:ext>
            </a:extLst>
          </p:cNvPr>
          <p:cNvSpPr/>
          <p:nvPr/>
        </p:nvSpPr>
        <p:spPr>
          <a:xfrm>
            <a:off x="550480" y="1225689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es-ES" dirty="0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  <a:p>
            <a:pPr algn="just">
              <a:spcAft>
                <a:spcPts val="0"/>
              </a:spcAft>
            </a:pPr>
            <a:r>
              <a:rPr lang="es-ES" b="1" dirty="0">
                <a:solidFill>
                  <a:schemeClr val="bg2">
                    <a:lumMod val="90000"/>
                  </a:schemeClr>
                </a:solidFill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NUESTRA MISIÓN </a:t>
            </a:r>
            <a:r>
              <a:rPr lang="es-ES" dirty="0">
                <a:solidFill>
                  <a:schemeClr val="bg2">
                    <a:lumMod val="90000"/>
                  </a:schemeClr>
                </a:solidFill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 </a:t>
            </a:r>
          </a:p>
          <a:p>
            <a:pPr algn="just">
              <a:spcAft>
                <a:spcPts val="0"/>
              </a:spcAft>
            </a:pPr>
            <a:endParaRPr lang="es-ES_tradnl" dirty="0">
              <a:solidFill>
                <a:schemeClr val="bg1"/>
              </a:solidFill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solidFill>
                  <a:schemeClr val="bg1"/>
                </a:solidFill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Promover el acceso a la justicia y los mecanismos alternativos de solución de conflictos, mediante el fortalecimiento y representación de los Centros de Conciliación, como entidades que respaldan el adecuado funcionamiento de la función pública de la administración de justicia. </a:t>
            </a:r>
          </a:p>
          <a:p>
            <a:pPr algn="just">
              <a:spcAft>
                <a:spcPts val="0"/>
              </a:spcAft>
            </a:pPr>
            <a:endParaRPr lang="es-ES_tradnl" dirty="0">
              <a:solidFill>
                <a:schemeClr val="bg1"/>
              </a:solidFill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  <a:p>
            <a:pPr algn="just">
              <a:spcAft>
                <a:spcPts val="0"/>
              </a:spcAft>
            </a:pPr>
            <a:r>
              <a:rPr lang="es-ES_tradnl" b="1" dirty="0">
                <a:solidFill>
                  <a:schemeClr val="bg2">
                    <a:lumMod val="90000"/>
                  </a:schemeClr>
                </a:solidFill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NUESTRO PROPOSITO</a:t>
            </a:r>
          </a:p>
          <a:p>
            <a:pPr algn="just">
              <a:spcAft>
                <a:spcPts val="0"/>
              </a:spcAft>
            </a:pPr>
            <a:endParaRPr lang="es-ES_tradnl" dirty="0">
              <a:solidFill>
                <a:schemeClr val="bg1"/>
              </a:solidFill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solidFill>
                  <a:schemeClr val="bg1"/>
                </a:solidFill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Adelantar gestiones y promover legislaciones, reglamentaciones, reformas, estrategias y políticas públicas que faciliten el acceso de los colombianos a los MASC, representando a los centros de conciliación en espacios de participación locales, regionales, nacionales e internacionales. </a:t>
            </a:r>
          </a:p>
          <a:p>
            <a:pPr algn="just">
              <a:spcAft>
                <a:spcPts val="0"/>
              </a:spcAft>
            </a:pPr>
            <a:endParaRPr lang="es-ES_tradnl" dirty="0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  <a:p>
            <a:pPr algn="just">
              <a:spcAft>
                <a:spcPts val="0"/>
              </a:spcAft>
            </a:pPr>
            <a:endParaRPr lang="es-ES_tradnl" dirty="0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  <a:p>
            <a:pPr algn="just">
              <a:spcAft>
                <a:spcPts val="0"/>
              </a:spcAft>
            </a:pPr>
            <a:endParaRPr lang="es-ES_tradnl" dirty="0">
              <a:latin typeface="Futura Medium" panose="020B0602020204020303" pitchFamily="34" charset="-79"/>
              <a:ea typeface="Calibri" panose="020F0502020204030204" pitchFamily="34" charset="0"/>
              <a:cs typeface="Futura Medium" panose="020B0602020204020303" pitchFamily="34" charset="-79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EEFA81F-DB44-A344-BDC1-55859FF5A3E8}"/>
              </a:ext>
            </a:extLst>
          </p:cNvPr>
          <p:cNvSpPr/>
          <p:nvPr/>
        </p:nvSpPr>
        <p:spPr>
          <a:xfrm>
            <a:off x="7329488" y="5240845"/>
            <a:ext cx="4862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_tradnl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Datos de contacto: </a:t>
            </a:r>
          </a:p>
          <a:p>
            <a:pPr algn="ctr">
              <a:spcAft>
                <a:spcPts val="0"/>
              </a:spcAft>
            </a:pPr>
            <a:r>
              <a:rPr lang="es-ES_tradnl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Celular: 310-3633400  </a:t>
            </a:r>
          </a:p>
          <a:p>
            <a:pPr algn="ctr">
              <a:spcAft>
                <a:spcPts val="0"/>
              </a:spcAft>
            </a:pPr>
            <a:r>
              <a:rPr lang="es-ES_tradnl" dirty="0">
                <a:latin typeface="Futura Medium" panose="020B0602020204020303" pitchFamily="34" charset="-79"/>
                <a:ea typeface="Calibri" panose="020F0502020204030204" pitchFamily="34" charset="0"/>
                <a:cs typeface="Futura Medium" panose="020B0602020204020303" pitchFamily="34" charset="-79"/>
              </a:rPr>
              <a:t>Email: </a:t>
            </a:r>
            <a:r>
              <a:rPr lang="es-CO" dirty="0">
                <a:latin typeface="Futura Medium" panose="020B0602020204020303" pitchFamily="34" charset="-79"/>
                <a:cs typeface="Futura Medium" panose="020B0602020204020303" pitchFamily="34" charset="-79"/>
                <a:hlinkClick r:id="rId2"/>
              </a:rPr>
              <a:t>fedecentros.masc.colombia@gmail.com</a:t>
            </a:r>
            <a:endParaRPr lang="es-CO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E67BFC-1367-CA42-9E2B-D8C1E96302CA}"/>
              </a:ext>
            </a:extLst>
          </p:cNvPr>
          <p:cNvSpPr/>
          <p:nvPr/>
        </p:nvSpPr>
        <p:spPr>
          <a:xfrm>
            <a:off x="1" y="154749"/>
            <a:ext cx="12192000" cy="8894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B7DE132-1A70-DB4C-953B-68391CA4207B}"/>
              </a:ext>
            </a:extLst>
          </p:cNvPr>
          <p:cNvSpPr/>
          <p:nvPr/>
        </p:nvSpPr>
        <p:spPr>
          <a:xfrm>
            <a:off x="705498" y="336276"/>
            <a:ext cx="107795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000" spc="200" dirty="0">
                <a:solidFill>
                  <a:schemeClr val="bg2">
                    <a:lumMod val="50000"/>
                  </a:schemeClr>
                </a:solidFill>
                <a:latin typeface="Futura Medium" panose="020B0602020204020303" pitchFamily="34" charset="-79"/>
                <a:ea typeface="Krungthep" panose="02000400000000000000" pitchFamily="2" charset="-34"/>
                <a:cs typeface="Futura Medium" panose="020B0602020204020303" pitchFamily="34" charset="-79"/>
              </a:rPr>
              <a:t>Federación Colombiana de Centros de Conciliación </a:t>
            </a:r>
            <a:r>
              <a:rPr lang="es-ES_tradnl" sz="2000" spc="200" dirty="0">
                <a:solidFill>
                  <a:schemeClr val="bg2">
                    <a:lumMod val="50000"/>
                  </a:schemeClr>
                </a:solidFill>
                <a:latin typeface="Futura Medium" panose="020B0602020204020303" pitchFamily="34" charset="-79"/>
                <a:ea typeface="Krungthep" panose="02000400000000000000" pitchFamily="2" charset="-34"/>
                <a:cs typeface="Futura Medium" panose="020B0602020204020303" pitchFamily="34" charset="-79"/>
              </a:rPr>
              <a:t>y Mecanismos Alternativos de Solución de Conflictos-</a:t>
            </a:r>
            <a:r>
              <a:rPr lang="es-ES" sz="2000" spc="200" dirty="0">
                <a:solidFill>
                  <a:schemeClr val="bg2">
                    <a:lumMod val="50000"/>
                  </a:schemeClr>
                </a:solidFill>
                <a:latin typeface="Futura Medium" panose="020B0602020204020303" pitchFamily="34" charset="-79"/>
                <a:ea typeface="Krungthep" panose="02000400000000000000" pitchFamily="2" charset="-34"/>
                <a:cs typeface="Futura Medium" panose="020B0602020204020303" pitchFamily="34" charset="-79"/>
              </a:rPr>
              <a:t> FEDECENTROS MASC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266D2D0-4BCF-384B-A6A9-8EA1E700CBEA}"/>
              </a:ext>
            </a:extLst>
          </p:cNvPr>
          <p:cNvSpPr txBox="1"/>
          <p:nvPr/>
        </p:nvSpPr>
        <p:spPr>
          <a:xfrm>
            <a:off x="7215188" y="6408660"/>
            <a:ext cx="497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>
                <a:solidFill>
                  <a:schemeClr val="bg2">
                    <a:lumMod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NIT: 901.262.928-1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928223-FBCF-5144-A713-EC1AC6741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960" y="1311025"/>
            <a:ext cx="5039089" cy="315468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B16400-60AD-0248-8BEC-733A7F320520}"/>
              </a:ext>
            </a:extLst>
          </p:cNvPr>
          <p:cNvSpPr/>
          <p:nvPr/>
        </p:nvSpPr>
        <p:spPr>
          <a:xfrm>
            <a:off x="7196960" y="4175952"/>
            <a:ext cx="47815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dirty="0"/>
              <a:t>Fundada en diciembre de 2018, con certificado de existencia y representación legal de 8 de marzo de 2019</a:t>
            </a:r>
            <a:r>
              <a:rPr lang="es-C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412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50811-0BDB-0C46-A91D-C6F36437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69" y="188662"/>
            <a:ext cx="10515600" cy="1325563"/>
          </a:xfrm>
        </p:spPr>
        <p:txBody>
          <a:bodyPr/>
          <a:lstStyle/>
          <a:p>
            <a:r>
              <a:rPr lang="es-CO" b="1" spc="300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FINES</a:t>
            </a:r>
            <a:r>
              <a:rPr lang="es-CO" b="1" spc="300" dirty="0">
                <a:solidFill>
                  <a:schemeClr val="accent1"/>
                </a:solidFill>
                <a:latin typeface="PT Sans" panose="020B0503020203020204" pitchFamily="34" charset="77"/>
              </a:rPr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05FE5-2D8E-C84E-AB3F-0F4877325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261872"/>
            <a:ext cx="11411712" cy="4929330"/>
          </a:xfrm>
        </p:spPr>
        <p:txBody>
          <a:bodyPr>
            <a:normAutofit fontScale="92500" lnSpcReduction="10000"/>
          </a:bodyPr>
          <a:lstStyle/>
          <a:p>
            <a:r>
              <a:rPr lang="es-ES" dirty="0">
                <a:latin typeface="PT Sans" panose="020B0503020203020204" pitchFamily="34" charset="77"/>
              </a:rPr>
              <a:t>Diseñar e implementar estrategias e iniciativas para el fortalecimiento de la labor de los centros de conciliación como entidades fundamentales para el acceso a la justicia de los colombianos.</a:t>
            </a:r>
          </a:p>
          <a:p>
            <a:r>
              <a:rPr lang="es-ES" dirty="0">
                <a:latin typeface="PT Sans" panose="020B0503020203020204" pitchFamily="34" charset="77"/>
              </a:rPr>
              <a:t>Representar a los centros de conciliación en diferentes instancias.</a:t>
            </a:r>
          </a:p>
          <a:p>
            <a:r>
              <a:rPr lang="es-ES" dirty="0">
                <a:latin typeface="PT Sans" panose="020B0503020203020204" pitchFamily="34" charset="77"/>
              </a:rPr>
              <a:t>Articular iniciativas con el Gobierno Nacional, la Cooperación Internacional y otras entidades.</a:t>
            </a:r>
          </a:p>
          <a:p>
            <a:r>
              <a:rPr lang="es-ES" dirty="0">
                <a:latin typeface="PT Sans" panose="020B0503020203020204" pitchFamily="34" charset="77"/>
              </a:rPr>
              <a:t>Direccionar los intereses, necesidades, debilidades y falencias de los centros de conciliación.</a:t>
            </a:r>
          </a:p>
          <a:p>
            <a:r>
              <a:rPr lang="es-ES" dirty="0">
                <a:latin typeface="PT Sans" panose="020B0503020203020204" pitchFamily="34" charset="77"/>
              </a:rPr>
              <a:t>Lograr el reconocimiento de la sociedad y del Gobierno de la importancia de los mecanismos alternativos de solución de conflictos y de la contribución de los centros de conciliación.</a:t>
            </a:r>
          </a:p>
          <a:p>
            <a:r>
              <a:rPr lang="es-ES" dirty="0">
                <a:latin typeface="PT Sans" panose="020B0503020203020204" pitchFamily="34" charset="77"/>
              </a:rPr>
              <a:t>Implementar estrategias para el fortalecimiento de los centros de </a:t>
            </a:r>
            <a:r>
              <a:rPr lang="es-ES" dirty="0" err="1">
                <a:latin typeface="PT Sans" panose="020B0503020203020204" pitchFamily="34" charset="77"/>
              </a:rPr>
              <a:t>conc</a:t>
            </a:r>
            <a:r>
              <a:rPr lang="es-ES" dirty="0">
                <a:latin typeface="PT Sans" panose="020B0503020203020204" pitchFamily="34" charset="77"/>
              </a:rPr>
              <a:t>. </a:t>
            </a:r>
            <a:endParaRPr lang="es-CO" dirty="0">
              <a:latin typeface="PT Sans" panose="020B0503020203020204" pitchFamily="34" charset="77"/>
            </a:endParaRPr>
          </a:p>
          <a:p>
            <a:endParaRPr lang="es-CO" dirty="0"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1778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CFEBF68-95E1-B248-A73C-A503E91217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824726"/>
              </p:ext>
            </p:extLst>
          </p:nvPr>
        </p:nvGraphicFramePr>
        <p:xfrm>
          <a:off x="1234634" y="500866"/>
          <a:ext cx="11167871" cy="5059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9E51D95C-E14D-464F-B09B-771CC4150B9D}"/>
              </a:ext>
            </a:extLst>
          </p:cNvPr>
          <p:cNvSpPr/>
          <p:nvPr/>
        </p:nvSpPr>
        <p:spPr>
          <a:xfrm>
            <a:off x="3272064" y="300811"/>
            <a:ext cx="48558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0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Papyrus" panose="020B0602040200020303" pitchFamily="34" charset="77"/>
                <a:ea typeface="+mn-ea"/>
                <a:cs typeface="+mn-cs"/>
              </a:defRPr>
            </a:pPr>
            <a:r>
              <a:rPr lang="es-ES_tradnl" b="1" dirty="0">
                <a:latin typeface="PT Sans" panose="020B0503020203020204" pitchFamily="34" charset="77"/>
              </a:rPr>
              <a:t>CENTROS DE CONCILIACION EN COLOMBIA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B0730-F562-254A-B7D5-6081319AB775}"/>
              </a:ext>
            </a:extLst>
          </p:cNvPr>
          <p:cNvSpPr/>
          <p:nvPr/>
        </p:nvSpPr>
        <p:spPr>
          <a:xfrm>
            <a:off x="722570" y="12654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/>
            <a:r>
              <a:rPr lang="es-CO" b="1" dirty="0">
                <a:solidFill>
                  <a:schemeClr val="accent1"/>
                </a:solidFill>
                <a:latin typeface="PT Sans" panose="020B0503020203020204" pitchFamily="34" charset="77"/>
              </a:rPr>
              <a:t>384 CENTROS DE CONCILIACION</a:t>
            </a:r>
          </a:p>
          <a:p>
            <a:pPr fontAlgn="b"/>
            <a:endParaRPr lang="es-CO" b="1" dirty="0">
              <a:solidFill>
                <a:schemeClr val="accent1"/>
              </a:solidFill>
              <a:latin typeface="PT Sans" panose="020B0503020203020204" pitchFamily="34" charset="77"/>
            </a:endParaRPr>
          </a:p>
          <a:p>
            <a:pPr fontAlgn="b"/>
            <a:r>
              <a:rPr lang="es-CO" b="1" dirty="0">
                <a:solidFill>
                  <a:schemeClr val="accent1"/>
                </a:solidFill>
                <a:latin typeface="PT Sans" panose="020B0503020203020204" pitchFamily="34" charset="77"/>
              </a:rPr>
              <a:t>55% SON PRIVADOS (ESAL)</a:t>
            </a:r>
          </a:p>
        </p:txBody>
      </p:sp>
    </p:spTree>
    <p:extLst>
      <p:ext uri="{BB962C8B-B14F-4D97-AF65-F5344CB8AC3E}">
        <p14:creationId xmlns:p14="http://schemas.microsoft.com/office/powerpoint/2010/main" val="25878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F6FC3-8A1F-4440-A06A-C9D736F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210" y="525938"/>
            <a:ext cx="11740896" cy="1325563"/>
          </a:xfrm>
        </p:spPr>
        <p:txBody>
          <a:bodyPr>
            <a:normAutofit/>
          </a:bodyPr>
          <a:lstStyle/>
          <a:p>
            <a:r>
              <a:rPr lang="es-ES_tradnl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Centros de conciliación en Colombia </a:t>
            </a:r>
            <a:br>
              <a:rPr lang="es-ES_tradnl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</a:br>
            <a:endParaRPr lang="es-CO" dirty="0">
              <a:solidFill>
                <a:schemeClr val="accent4">
                  <a:lumMod val="75000"/>
                </a:schemeClr>
              </a:solidFill>
              <a:latin typeface="PT Sans" panose="020B0503020203020204" pitchFamily="34" charset="77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10ABCDC-C1A4-964C-AA85-94264A5A60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603235"/>
              </p:ext>
            </p:extLst>
          </p:nvPr>
        </p:nvGraphicFramePr>
        <p:xfrm>
          <a:off x="1389888" y="987906"/>
          <a:ext cx="10607040" cy="4507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160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1C347D4-6B2B-D943-81E9-4FBCA2BB0607}"/>
              </a:ext>
            </a:extLst>
          </p:cNvPr>
          <p:cNvSpPr/>
          <p:nvPr/>
        </p:nvSpPr>
        <p:spPr>
          <a:xfrm>
            <a:off x="838200" y="365125"/>
            <a:ext cx="2256278" cy="4180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>
                <a:solidFill>
                  <a:schemeClr val="tx1"/>
                </a:solidFill>
                <a:latin typeface="Papyrus" panose="020B0602040200020303" pitchFamily="34" charset="77"/>
              </a:rPr>
              <a:t>CONCILIACIÓN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F17342F-D4E0-214F-8C13-8FFC669FB845}"/>
              </a:ext>
            </a:extLst>
          </p:cNvPr>
          <p:cNvSpPr/>
          <p:nvPr/>
        </p:nvSpPr>
        <p:spPr>
          <a:xfrm>
            <a:off x="216569" y="2048161"/>
            <a:ext cx="229402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400" b="1" dirty="0">
                <a:latin typeface="PT Sans" panose="020B0503020203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388</a:t>
            </a:r>
            <a:r>
              <a:rPr lang="es-CO" sz="2400" dirty="0">
                <a:latin typeface="PT Sans" panose="020B0503020203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Centros de Conciliación ubicados en </a:t>
            </a:r>
            <a:r>
              <a:rPr lang="es-CO" sz="2400" b="1" dirty="0">
                <a:latin typeface="PT Sans" panose="020B0503020203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lang="es-CO" sz="2400" dirty="0">
                <a:latin typeface="PT Sans" panose="020B0503020203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departamentos y </a:t>
            </a:r>
            <a:r>
              <a:rPr lang="es-CO" sz="2400" b="1" dirty="0">
                <a:latin typeface="PT Sans" panose="020B0503020203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85</a:t>
            </a:r>
            <a:r>
              <a:rPr lang="es-CO" sz="2400" dirty="0">
                <a:latin typeface="PT Sans" panose="020B0503020203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ciudades</a:t>
            </a:r>
            <a:endParaRPr lang="es-CO" sz="2400" dirty="0">
              <a:effectLst/>
              <a:latin typeface="PT Sans" panose="020B050302020302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AEA105D-8541-954E-B171-E91B47FF5BEB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55264" y="526453"/>
            <a:ext cx="8098536" cy="563225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2960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0C9BDD8-078B-B041-ACB0-93005EA25C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736037"/>
              </p:ext>
            </p:extLst>
          </p:nvPr>
        </p:nvGraphicFramePr>
        <p:xfrm>
          <a:off x="381000" y="508000"/>
          <a:ext cx="11404600" cy="5408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5796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ACEF60C-DEF8-7346-97D7-B667A5CDDF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059945"/>
              </p:ext>
            </p:extLst>
          </p:nvPr>
        </p:nvGraphicFramePr>
        <p:xfrm>
          <a:off x="256032" y="402336"/>
          <a:ext cx="11686032" cy="5102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741353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17695</TotalTime>
  <Words>1022</Words>
  <Application>Microsoft Macintosh PowerPoint</Application>
  <PresentationFormat>Panorámica</PresentationFormat>
  <Paragraphs>106</Paragraphs>
  <Slides>15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Futura Medium</vt:lpstr>
      <vt:lpstr>Krungthep</vt:lpstr>
      <vt:lpstr>Papyrus</vt:lpstr>
      <vt:lpstr>PT Sans</vt:lpstr>
      <vt:lpstr>Times New Roman</vt:lpstr>
      <vt:lpstr>Diseño personalizado</vt:lpstr>
      <vt:lpstr>Presentación de PowerPoint</vt:lpstr>
      <vt:lpstr>Presentación de PowerPoint</vt:lpstr>
      <vt:lpstr>Presentación de PowerPoint</vt:lpstr>
      <vt:lpstr>FINES </vt:lpstr>
      <vt:lpstr>Presentación de PowerPoint</vt:lpstr>
      <vt:lpstr>Centros de conciliación en Colombia  </vt:lpstr>
      <vt:lpstr>Presentación de PowerPoint</vt:lpstr>
      <vt:lpstr>Presentación de PowerPoint</vt:lpstr>
      <vt:lpstr>Presentación de PowerPoint</vt:lpstr>
      <vt:lpstr>Presentación de PowerPoint</vt:lpstr>
      <vt:lpstr>Plan de acción</vt:lpstr>
      <vt:lpstr>Presentación de PowerPoint</vt:lpstr>
      <vt:lpstr>Presentación de PowerPoint</vt:lpstr>
      <vt:lpstr>Conclusión</vt:lpstr>
      <vt:lpstr>ACCIONES FORTALECIMIENTO </vt:lpstr>
    </vt:vector>
  </TitlesOfParts>
  <Company>company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andres rueda corredor</dc:creator>
  <cp:lastModifiedBy>FUNDACION LIBORIO MEJIA</cp:lastModifiedBy>
  <cp:revision>188</cp:revision>
  <cp:lastPrinted>2021-10-07T14:27:20Z</cp:lastPrinted>
  <dcterms:created xsi:type="dcterms:W3CDTF">2018-11-29T09:54:53Z</dcterms:created>
  <dcterms:modified xsi:type="dcterms:W3CDTF">2021-10-07T14:44:20Z</dcterms:modified>
</cp:coreProperties>
</file>